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Barlow" pitchFamily="2" charset="0"/>
      <p:regular r:id="rId20"/>
      <p:bold r:id="rId21"/>
      <p:italic r:id="rId22"/>
      <p:boldItalic r:id="rId23"/>
    </p:embeddedFont>
    <p:embeddedFont>
      <p:font typeface="Barlow Bold" pitchFamily="2" charset="0"/>
      <p:regular r:id="rId24"/>
    </p:embeddedFont>
    <p:embeddedFont>
      <p:font typeface="Barlow Medium" pitchFamily="2" charset="0"/>
      <p:regular r:id="rId25"/>
      <p:italic r:id="rId26"/>
    </p:embeddedFont>
    <p:embeddedFont>
      <p:font typeface="Barlow Semi-Bold" pitchFamily="2" charset="0"/>
      <p:regular r:id="rId27"/>
    </p:embeddedFont>
    <p:embeddedFont>
      <p:font typeface="Canva Sans" panose="020B0503030501040103" pitchFamily="34" charset="0"/>
      <p:regular r:id="rId28"/>
    </p:embeddedFont>
    <p:embeddedFont>
      <p:font typeface="Garet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font" Target="fonts/font7.fntdata" /><Relationship Id="rId3" Type="http://schemas.openxmlformats.org/officeDocument/2006/relationships/customXml" Target="../customXml/item3.xml" /><Relationship Id="rId21" Type="http://schemas.openxmlformats.org/officeDocument/2006/relationships/font" Target="fonts/font2.fntdata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font" Target="fonts/font6.fntdata" /><Relationship Id="rId33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font" Target="fonts/font1.fntdata" /><Relationship Id="rId29" Type="http://schemas.openxmlformats.org/officeDocument/2006/relationships/font" Target="fonts/font10.fntdata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font" Target="fonts/font5.fntdata" /><Relationship Id="rId32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font" Target="fonts/font4.fntdata" /><Relationship Id="rId28" Type="http://schemas.openxmlformats.org/officeDocument/2006/relationships/font" Target="fonts/font9.fntdata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font" Target="fonts/font3.fntdata" /><Relationship Id="rId27" Type="http://schemas.openxmlformats.org/officeDocument/2006/relationships/font" Target="fonts/font8.fntdata" /><Relationship Id="rId30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jpe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 /><Relationship Id="rId3" Type="http://schemas.openxmlformats.org/officeDocument/2006/relationships/image" Target="../media/image28.svg" /><Relationship Id="rId7" Type="http://schemas.openxmlformats.org/officeDocument/2006/relationships/image" Target="../media/image32.sv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30.svg" /><Relationship Id="rId4" Type="http://schemas.openxmlformats.org/officeDocument/2006/relationships/image" Target="../media/image29.png" /><Relationship Id="rId9" Type="http://schemas.openxmlformats.org/officeDocument/2006/relationships/image" Target="../media/image34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pmg.org.za/" TargetMode="External" /><Relationship Id="rId5" Type="http://schemas.openxmlformats.org/officeDocument/2006/relationships/hyperlink" Target="https://www.statssa.gov.za/publications/P0318/P03182022.pdf" TargetMode="External" /><Relationship Id="rId4" Type="http://schemas.openxmlformats.org/officeDocument/2006/relationships/hyperlink" Target="https://timssandpirls.bc.edu/timss2019/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ssa.gov.za/publications/P0318/P03182022.pdf" TargetMode="External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edtechhub.org/" TargetMode="External" /><Relationship Id="rId5" Type="http://schemas.openxmlformats.org/officeDocument/2006/relationships/hyperlink" Target="https://www.education.gov.za/" TargetMode="External" /><Relationship Id="rId4" Type="http://schemas.openxmlformats.org/officeDocument/2006/relationships/hyperlink" Target="https://www.unesco.org/reports/global-education-monitoring-report" TargetMode="Externa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B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1" y="-628650"/>
            <a:ext cx="9601200" cy="11544300"/>
          </a:xfrm>
          <a:custGeom>
            <a:avLst/>
            <a:gdLst/>
            <a:ahLst/>
            <a:cxnLst/>
            <a:rect l="l" t="t" r="r" b="b"/>
            <a:pathLst>
              <a:path w="9601200" h="115443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b="-10089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838200" y="2753927"/>
            <a:ext cx="63246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1" err="1">
                <a:solidFill>
                  <a:schemeClr val="tx2">
                    <a:lumMod val="50000"/>
                  </a:schemeClr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BioMedBuddy</a:t>
            </a:r>
            <a:endParaRPr lang="en-US" sz="8000" b="1">
              <a:solidFill>
                <a:schemeClr val="tx2">
                  <a:lumMod val="50000"/>
                </a:schemeClr>
              </a:solidFill>
              <a:latin typeface="Barlow Semi-Bold"/>
              <a:ea typeface="Barlow Semi-Bold"/>
              <a:cs typeface="Barlow Semi-Bold"/>
              <a:sym typeface="Barlow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9257" y="9576600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id="6" name="Freeform 6"/>
          <p:cNvSpPr/>
          <p:nvPr/>
        </p:nvSpPr>
        <p:spPr>
          <a:xfrm>
            <a:off x="303663" y="143884"/>
            <a:ext cx="1837509" cy="1837509"/>
          </a:xfrm>
          <a:custGeom>
            <a:avLst/>
            <a:gdLst/>
            <a:ahLst/>
            <a:cxnLst/>
            <a:rect l="l" t="t" r="r" b="b"/>
            <a:pathLst>
              <a:path w="1837509" h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64855-799D-F368-3056-9DE121CFF398}"/>
              </a:ext>
            </a:extLst>
          </p:cNvPr>
          <p:cNvSpPr txBox="1"/>
          <p:nvPr/>
        </p:nvSpPr>
        <p:spPr>
          <a:xfrm>
            <a:off x="838200" y="4760201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solidFill>
                  <a:schemeClr val="accent1">
                    <a:lumMod val="75000"/>
                  </a:schemeClr>
                </a:solidFill>
              </a:rPr>
              <a:t>An interactive educational website for kids to explore the human body through </a:t>
            </a:r>
            <a:r>
              <a:rPr lang="en-GB" sz="3600" err="1">
                <a:solidFill>
                  <a:schemeClr val="accent1">
                    <a:lumMod val="75000"/>
                  </a:schemeClr>
                </a:solidFill>
              </a:rPr>
              <a:t>colorful</a:t>
            </a:r>
            <a:r>
              <a:rPr lang="en-GB" sz="3600">
                <a:solidFill>
                  <a:schemeClr val="accent1">
                    <a:lumMod val="75000"/>
                  </a:schemeClr>
                </a:solidFill>
              </a:rPr>
              <a:t> visuals and quizzes</a:t>
            </a:r>
            <a:r>
              <a:rPr lang="en-GB" sz="3600"/>
              <a:t>.</a:t>
            </a:r>
            <a:endParaRPr lang="en-ZA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CF6DF-3968-A7BD-D21F-FE015D1E208E}"/>
              </a:ext>
            </a:extLst>
          </p:cNvPr>
          <p:cNvSpPr txBox="1"/>
          <p:nvPr/>
        </p:nvSpPr>
        <p:spPr>
          <a:xfrm>
            <a:off x="838200" y="749610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>
                <a:solidFill>
                  <a:srgbClr val="0070C0"/>
                </a:solidFill>
              </a:rPr>
              <a:t>By: Kaliphile Papiyana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8CB40-BA30-0D8E-9C2F-ABF00CC20458}"/>
              </a:ext>
            </a:extLst>
          </p:cNvPr>
          <p:cNvSpPr txBox="1"/>
          <p:nvPr/>
        </p:nvSpPr>
        <p:spPr>
          <a:xfrm>
            <a:off x="12801600" y="8504557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err="1"/>
              <a:t>BioMedBuddy</a:t>
            </a:r>
            <a:r>
              <a:rPr lang="en-ZA"/>
              <a:t> Mascot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14323-6A02-9775-0B77-D811DB8919B2}"/>
              </a:ext>
            </a:extLst>
          </p:cNvPr>
          <p:cNvSpPr txBox="1"/>
          <p:nvPr/>
        </p:nvSpPr>
        <p:spPr>
          <a:xfrm>
            <a:off x="838200" y="3784327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>
                <a:solidFill>
                  <a:schemeClr val="accent1">
                    <a:lumMod val="50000"/>
                  </a:schemeClr>
                </a:solidFill>
              </a:rPr>
              <a:t>Learn The Human Body With Fun!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50283F1B-D96E-8817-4ED6-D81DD35F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76" y="1253689"/>
            <a:ext cx="7013024" cy="70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341197" cy="10287000"/>
            <a:chOff x="0" y="0"/>
            <a:chExt cx="1245493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2454930" cy="13716000"/>
            </a:xfrm>
            <a:prstGeom prst="rect">
              <a:avLst/>
            </a:prstGeom>
            <a:solidFill>
              <a:srgbClr val="0BB6BC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2583708"/>
            <a:ext cx="6200420" cy="6200420"/>
          </a:xfrm>
          <a:custGeom>
            <a:avLst/>
            <a:gdLst/>
            <a:ahLst/>
            <a:cxnLst/>
            <a:rect l="l" t="t" r="r" b="b"/>
            <a:pathLst>
              <a:path w="6200420" h="6200420">
                <a:moveTo>
                  <a:pt x="0" y="0"/>
                </a:moveTo>
                <a:lnTo>
                  <a:pt x="6200420" y="0"/>
                </a:lnTo>
                <a:lnTo>
                  <a:pt x="6200420" y="6200420"/>
                </a:lnTo>
                <a:lnTo>
                  <a:pt x="0" y="62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TextBox 5"/>
          <p:cNvSpPr txBox="1"/>
          <p:nvPr/>
        </p:nvSpPr>
        <p:spPr>
          <a:xfrm>
            <a:off x="1028700" y="404813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567" y="845620"/>
            <a:ext cx="7810733" cy="1372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4"/>
              </a:lnSpc>
            </a:pPr>
            <a:endParaRPr/>
          </a:p>
          <a:p>
            <a:pPr algn="ctr">
              <a:lnSpc>
                <a:spcPts val="4184"/>
              </a:lnSpc>
            </a:pPr>
            <a:r>
              <a:rPr lang="en-US" sz="2988" b="1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Monetization</a:t>
            </a:r>
          </a:p>
          <a:p>
            <a:pPr algn="ctr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ZA" sz="2000" b="1" i="0">
                <a:solidFill>
                  <a:srgbClr val="404040"/>
                </a:solidFill>
                <a:effectLst/>
                <a:latin typeface="DeepSeek-CJK-patch"/>
              </a:rPr>
              <a:t>Software Licenses</a:t>
            </a:r>
            <a:endParaRPr lang="en-ZA" sz="20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algn="ctr"/>
            <a:r>
              <a:rPr lang="en-GB" sz="2000"/>
              <a:t>🎓 </a:t>
            </a:r>
            <a:r>
              <a:rPr lang="en-GB" sz="2000" b="1" err="1"/>
              <a:t>BioBuddy</a:t>
            </a:r>
            <a:r>
              <a:rPr lang="en-GB" sz="2000" b="1"/>
              <a:t> Classroom Edition</a:t>
            </a:r>
            <a:endParaRPr lang="en-GB" sz="2000"/>
          </a:p>
          <a:p>
            <a:pPr algn="ctr"/>
            <a:r>
              <a:rPr lang="en-GB" sz="2000"/>
              <a:t>One-time license for schools or learning </a:t>
            </a:r>
            <a:r>
              <a:rPr lang="en-GB" sz="2000" err="1"/>
              <a:t>centers</a:t>
            </a:r>
            <a:endParaRPr lang="en-GB" sz="2000"/>
          </a:p>
          <a:p>
            <a:pPr algn="ctr"/>
            <a:r>
              <a:rPr lang="en-GB" sz="2000"/>
              <a:t>Includes interactive website + printable worksheets</a:t>
            </a:r>
          </a:p>
          <a:p>
            <a:pPr algn="ctr"/>
            <a:endParaRPr lang="en-GB"/>
          </a:p>
          <a:p>
            <a:pPr marL="742950" lvl="1" indent="-285750"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2000" b="1"/>
              <a:t>Premium Add-Ons</a:t>
            </a:r>
            <a:br>
              <a:rPr lang="en-ZA" sz="2000"/>
            </a:br>
            <a:r>
              <a:rPr lang="en-ZA" sz="2000"/>
              <a:t>🧪 </a:t>
            </a:r>
            <a:r>
              <a:rPr lang="en-ZA" sz="2000" i="1"/>
              <a:t>Anatomy Expansion Pack</a:t>
            </a:r>
            <a:r>
              <a:rPr lang="en-ZA" sz="2000"/>
              <a:t> – More organs, systems, and animations</a:t>
            </a:r>
            <a:br>
              <a:rPr lang="en-ZA" sz="2000"/>
            </a:br>
            <a:r>
              <a:rPr lang="en-ZA" sz="2000"/>
              <a:t>🗣️ </a:t>
            </a:r>
            <a:r>
              <a:rPr lang="en-ZA" sz="2000" i="1"/>
              <a:t>Multilingual Pack</a:t>
            </a:r>
            <a:r>
              <a:rPr lang="en-ZA" sz="2000"/>
              <a:t> – isiZulu, Sesotho, isiXhosa support</a:t>
            </a:r>
            <a:br>
              <a:rPr lang="en-ZA" sz="2000"/>
            </a:br>
            <a:r>
              <a:rPr lang="en-ZA" sz="2000"/>
              <a:t>📝 </a:t>
            </a:r>
            <a:r>
              <a:rPr lang="en-ZA" sz="2000" i="1"/>
              <a:t>Teacher Dashboard</a:t>
            </a:r>
            <a:r>
              <a:rPr lang="en-ZA" sz="2000"/>
              <a:t> – Track student progress + auto-mark quizzes</a:t>
            </a:r>
          </a:p>
          <a:p>
            <a:pPr marL="742950" lvl="1" indent="-285750"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2000" b="1" i="0">
                <a:solidFill>
                  <a:srgbClr val="404040"/>
                </a:solidFill>
                <a:effectLst/>
                <a:latin typeface="DeepSeek-CJK-patch"/>
              </a:rPr>
              <a:t>Recurring Revenue</a:t>
            </a:r>
            <a:endParaRPr lang="en-ZA" sz="2000">
              <a:solidFill>
                <a:srgbClr val="404040"/>
              </a:solidFill>
              <a:latin typeface="DeepSeek-CJK-patch"/>
            </a:endParaRPr>
          </a:p>
          <a:p>
            <a:pPr algn="ctr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</a:pPr>
            <a:r>
              <a:rPr lang="en-ZA" sz="2000"/>
              <a:t>🔄 </a:t>
            </a:r>
            <a:r>
              <a:rPr lang="en-ZA" sz="2000" b="1"/>
              <a:t>Annual Support Contracts</a:t>
            </a:r>
          </a:p>
          <a:p>
            <a:pPr algn="ctr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</a:pPr>
            <a:r>
              <a:rPr lang="en-ZA"/>
              <a:t>Includes content updates, new quizzes, and priority support</a:t>
            </a:r>
            <a:br>
              <a:rPr lang="en-ZA"/>
            </a:br>
            <a:r>
              <a:rPr lang="en-ZA"/>
              <a:t>📥 </a:t>
            </a:r>
            <a:r>
              <a:rPr lang="en-ZA" b="1"/>
              <a:t>Content Subscriptions</a:t>
            </a:r>
          </a:p>
          <a:p>
            <a:pPr algn="ctr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</a:pPr>
            <a:r>
              <a:rPr lang="en-ZA"/>
              <a:t>Monthly themed body systems</a:t>
            </a:r>
            <a:br>
              <a:rPr lang="en-ZA"/>
            </a:br>
            <a:endParaRPr lang="en-US" sz="2988" b="1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r>
              <a:rPr lang="en-US" sz="2988" b="1" spc="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Profit Margins</a:t>
            </a:r>
          </a:p>
          <a:p>
            <a:pPr algn="ctr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2000" b="1"/>
              <a:t>Core System:</a:t>
            </a:r>
            <a:r>
              <a:rPr lang="en-ZA" sz="2000"/>
              <a:t> 60–65% margin</a:t>
            </a:r>
          </a:p>
          <a:p>
            <a:pPr algn="ctr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2000" b="1"/>
              <a:t>Add-Ons:</a:t>
            </a:r>
            <a:r>
              <a:rPr lang="en-ZA" sz="2000"/>
              <a:t> 70–75% margin</a:t>
            </a:r>
          </a:p>
          <a:p>
            <a:pPr algn="ctr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2000" b="1"/>
              <a:t>Support Services:</a:t>
            </a:r>
            <a:r>
              <a:rPr lang="en-ZA" sz="2000"/>
              <a:t> 70% margin</a:t>
            </a: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184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8231"/>
              </a:lnSpc>
            </a:pPr>
            <a:endParaRPr lang="en-US" sz="2988" spc="1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2382668" y="2095500"/>
            <a:ext cx="11683751" cy="1400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GB" sz="4800" b="1"/>
              <a:t>Getting </a:t>
            </a:r>
            <a:r>
              <a:rPr lang="en-GB" sz="4800" b="1" err="1"/>
              <a:t>BioBuddy</a:t>
            </a:r>
            <a:r>
              <a:rPr lang="en-GB" sz="4800" b="1"/>
              <a:t> Out There</a:t>
            </a:r>
          </a:p>
          <a:p>
            <a:endParaRPr lang="en-GB" sz="4800"/>
          </a:p>
          <a:p>
            <a:pPr marL="914400" indent="-914400">
              <a:buAutoNum type="arabicPeriod"/>
            </a:pPr>
            <a:r>
              <a:rPr lang="en-GB" sz="4800"/>
              <a:t>Partner with primary schools &amp; teachers</a:t>
            </a:r>
          </a:p>
          <a:p>
            <a:pPr marL="914400" indent="-914400">
              <a:buAutoNum type="arabicPeriod"/>
            </a:pPr>
            <a:endParaRPr lang="en-GB" sz="4800"/>
          </a:p>
          <a:p>
            <a:r>
              <a:rPr lang="en-GB" sz="4800"/>
              <a:t>2. Share in biomedical outreach events</a:t>
            </a:r>
          </a:p>
          <a:p>
            <a:endParaRPr lang="en-GB" sz="4800"/>
          </a:p>
          <a:p>
            <a:r>
              <a:rPr lang="en-GB" sz="4800"/>
              <a:t>3. Collaborate with STEM-focused NGOs</a:t>
            </a:r>
          </a:p>
          <a:p>
            <a:endParaRPr lang="en-GB" sz="4800"/>
          </a:p>
          <a:p>
            <a:r>
              <a:rPr lang="en-GB" sz="4800"/>
              <a:t>4. Use animated videos on YouTube/Instagram for awareness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GB" sz="4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2176755" y="2579698"/>
            <a:ext cx="11683751" cy="641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1"/>
              </a:lnSpc>
            </a:pPr>
            <a:r>
              <a:rPr lang="en-GB" sz="3600"/>
              <a:t>🧠 </a:t>
            </a:r>
            <a:r>
              <a:rPr lang="en-GB" sz="3600" b="1"/>
              <a:t>SDG 4: Quality Education</a:t>
            </a:r>
            <a:br>
              <a:rPr lang="en-GB" sz="3600"/>
            </a:br>
            <a:r>
              <a:rPr lang="en-ZA" sz="3600"/>
              <a:t>📱 </a:t>
            </a:r>
            <a:r>
              <a:rPr lang="en-ZA" sz="3600" b="1"/>
              <a:t>SDG 9: Industry, Innovation &amp; Infrastructure</a:t>
            </a:r>
            <a:br>
              <a:rPr lang="en-GB" sz="3600"/>
            </a:br>
            <a:r>
              <a:rPr lang="en-GB" sz="3600"/>
              <a:t>🌐 </a:t>
            </a:r>
            <a:r>
              <a:rPr lang="en-GB" sz="3600" b="1"/>
              <a:t>SDG 10: Reduced Inequalities</a:t>
            </a: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72"/>
              </a:lnSpc>
            </a:pPr>
            <a:endParaRPr lang="en-US" sz="358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82668" y="667172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  <p:pic>
        <p:nvPicPr>
          <p:cNvPr id="5124" name="Picture 4" descr="Sustainable Development Goal 4 - Wikipedia">
            <a:extLst>
              <a:ext uri="{FF2B5EF4-FFF2-40B4-BE49-F238E27FC236}">
                <a16:creationId xmlns:a16="http://schemas.microsoft.com/office/drawing/2014/main" id="{7556F989-9AC0-4B84-E27E-F16D38A6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753" y="565499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ustainable Development Goal 9 - Wikipedia">
            <a:extLst>
              <a:ext uri="{FF2B5EF4-FFF2-40B4-BE49-F238E27FC236}">
                <a16:creationId xmlns:a16="http://schemas.microsoft.com/office/drawing/2014/main" id="{3CC4D4B2-5FD1-17D6-FDE5-6B99FDA0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506" y="565499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DG 10 - Reduced Inequalities | IOM South Africa">
            <a:extLst>
              <a:ext uri="{FF2B5EF4-FFF2-40B4-BE49-F238E27FC236}">
                <a16:creationId xmlns:a16="http://schemas.microsoft.com/office/drawing/2014/main" id="{782E9654-876B-2CB8-78C0-39EE6ACD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5717650"/>
            <a:ext cx="3886201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306702"/>
            <a:ext cx="14180848" cy="798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330" lvl="1" algn="l">
              <a:lnSpc>
                <a:spcPts val="6549"/>
              </a:lnSpc>
            </a:pPr>
            <a:r>
              <a:rPr lang="en-US" sz="4366" spc="2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Seeking R10000 seed funding to:</a:t>
            </a:r>
          </a:p>
          <a:p>
            <a:pPr algn="l">
              <a:lnSpc>
                <a:spcPts val="6549"/>
              </a:lnSpc>
            </a:pPr>
            <a:endParaRPr lang="en-US" sz="4366" spc="2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42660" lvl="1" indent="-471330">
              <a:lnSpc>
                <a:spcPts val="6549"/>
              </a:lnSpc>
              <a:buFont typeface="Arial"/>
              <a:buChar char="•"/>
            </a:pPr>
            <a:r>
              <a:rPr lang="en-GB" sz="4400"/>
              <a:t>Develop additional content (lungs, digestive system)</a:t>
            </a:r>
          </a:p>
          <a:p>
            <a:pPr marL="942660" lvl="1" indent="-471330">
              <a:lnSpc>
                <a:spcPts val="6549"/>
              </a:lnSpc>
              <a:buFont typeface="Arial"/>
              <a:buChar char="•"/>
            </a:pPr>
            <a:r>
              <a:rPr lang="en-GB" sz="4400"/>
              <a:t>Translate into isiZulu and isiXhosa</a:t>
            </a:r>
          </a:p>
          <a:p>
            <a:pPr marL="942660" lvl="1" indent="-471330">
              <a:lnSpc>
                <a:spcPts val="6549"/>
              </a:lnSpc>
              <a:buFont typeface="Arial"/>
              <a:buChar char="•"/>
            </a:pPr>
            <a:r>
              <a:rPr lang="en-GB" sz="4400"/>
              <a:t>Pilot with 3 local schools</a:t>
            </a:r>
          </a:p>
          <a:p>
            <a:pPr marL="942660" lvl="1" indent="-471330">
              <a:lnSpc>
                <a:spcPts val="6549"/>
              </a:lnSpc>
              <a:buFont typeface="Arial"/>
              <a:buChar char="•"/>
            </a:pPr>
            <a:endParaRPr lang="en-US" sz="4366" spc="2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71330" lvl="1" algn="l">
              <a:lnSpc>
                <a:spcPts val="6549"/>
              </a:lnSpc>
            </a:pPr>
            <a:r>
              <a:rPr lang="en-US" sz="4366" spc="2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This funding should sustain operations for 1 year</a:t>
            </a:r>
          </a:p>
          <a:p>
            <a:pPr algn="l">
              <a:lnSpc>
                <a:spcPts val="9364"/>
              </a:lnSpc>
            </a:pPr>
            <a:endParaRPr lang="en-US" sz="4366" spc="2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8739"/>
              </a:lnSpc>
            </a:pPr>
            <a:endParaRPr lang="en-US" sz="4366" spc="2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657822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05725" y="1028700"/>
            <a:ext cx="1394463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Team Members </a:t>
            </a:r>
          </a:p>
        </p:txBody>
      </p:sp>
      <p:sp>
        <p:nvSpPr>
          <p:cNvPr id="25" name="AutoShape 2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sp>
        <p:nvSpPr>
          <p:cNvPr id="26" name="Freeform 2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  <p:txBody>
          <a:bodyPr/>
          <a:lstStyle/>
          <a:p>
            <a:endParaRPr lang="en-ZA"/>
          </a:p>
        </p:txBody>
      </p:sp>
      <p:pic>
        <p:nvPicPr>
          <p:cNvPr id="28" name="Picture 27" descr="A person in a suit standing next to a tree&#10;&#10;AI-generated content may be incorrect.">
            <a:extLst>
              <a:ext uri="{FF2B5EF4-FFF2-40B4-BE49-F238E27FC236}">
                <a16:creationId xmlns:a16="http://schemas.microsoft.com/office/drawing/2014/main" id="{68E09B63-136D-69C1-A3DA-F8A5F1720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0" t="-783" r="25000" b="58595"/>
          <a:stretch/>
        </p:blipFill>
        <p:spPr>
          <a:xfrm>
            <a:off x="7848600" y="3200400"/>
            <a:ext cx="3804634" cy="3886199"/>
          </a:xfrm>
          <a:prstGeom prst="flowChartConnector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7828ED-C233-9A57-59F0-56F031AECFA4}"/>
              </a:ext>
            </a:extLst>
          </p:cNvPr>
          <p:cNvSpPr txBox="1"/>
          <p:nvPr/>
        </p:nvSpPr>
        <p:spPr>
          <a:xfrm>
            <a:off x="8646017" y="7429409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 b="1">
                <a:solidFill>
                  <a:schemeClr val="accent2">
                    <a:lumMod val="50000"/>
                  </a:schemeClr>
                </a:solidFill>
              </a:rPr>
              <a:t>KALIPHILE PAPIYANA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891B37-FF1E-EC36-5CEE-726A1173B422}"/>
              </a:ext>
            </a:extLst>
          </p:cNvPr>
          <p:cNvSpPr txBox="1"/>
          <p:nvPr/>
        </p:nvSpPr>
        <p:spPr>
          <a:xfrm>
            <a:off x="8325441" y="8673525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>
                <a:solidFill>
                  <a:schemeClr val="accent2">
                    <a:lumMod val="75000"/>
                  </a:schemeClr>
                </a:solidFill>
              </a:rPr>
              <a:t>Founder/Director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4634" y="-84320"/>
            <a:ext cx="10455640" cy="10455640"/>
          </a:xfrm>
          <a:custGeom>
            <a:avLst/>
            <a:gdLst/>
            <a:ahLst/>
            <a:cxnLst/>
            <a:rect l="l" t="t" r="r" b="b"/>
            <a:pathLst>
              <a:path w="10455640" h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4044460" y="3830244"/>
            <a:ext cx="10199079" cy="2887204"/>
            <a:chOff x="0" y="285750"/>
            <a:chExt cx="13598772" cy="3849605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0"/>
              <a:ext cx="13598772" cy="276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1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65914"/>
              <a:ext cx="13219076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4400" b="1">
                  <a:solidFill>
                    <a:schemeClr val="accent5">
                      <a:lumMod val="75000"/>
                    </a:schemeClr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Contact Us: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892730" y="1028700"/>
            <a:ext cx="2793363" cy="1396681"/>
          </a:xfrm>
          <a:custGeom>
            <a:avLst/>
            <a:gdLst/>
            <a:ahLst/>
            <a:cxnLst/>
            <a:rect l="l" t="t" r="r" b="b"/>
            <a:pathLst>
              <a:path w="2793363" h="1396681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>
            <a:off x="2825260" y="6798102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9" name="TextBox 9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6D58413-624C-E395-926E-A9222FC91248}"/>
              </a:ext>
            </a:extLst>
          </p:cNvPr>
          <p:cNvSpPr txBox="1"/>
          <p:nvPr/>
        </p:nvSpPr>
        <p:spPr>
          <a:xfrm>
            <a:off x="4028418" y="7967302"/>
            <a:ext cx="991430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4400" b="1">
                <a:solidFill>
                  <a:schemeClr val="accent5">
                    <a:lumMod val="75000"/>
                  </a:schemeClr>
                </a:solidFill>
                <a:latin typeface="Barlow Medium"/>
                <a:ea typeface="Barlow Medium"/>
                <a:cs typeface="Barlow Medium"/>
                <a:sym typeface="Barlow Medium"/>
              </a:rPr>
              <a:t>LinkedIn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8EDE5-F3BC-B402-B297-E88C4B4D9735}"/>
              </a:ext>
            </a:extLst>
          </p:cNvPr>
          <p:cNvSpPr txBox="1"/>
          <p:nvPr/>
        </p:nvSpPr>
        <p:spPr>
          <a:xfrm>
            <a:off x="5131109" y="8793936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/>
              <a:t>https://www.linkedin.com/in/kaliphile-papiyana-b84985264/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AFF83-19FC-A8E0-94C5-48112E177B3E}"/>
              </a:ext>
            </a:extLst>
          </p:cNvPr>
          <p:cNvSpPr txBox="1"/>
          <p:nvPr/>
        </p:nvSpPr>
        <p:spPr>
          <a:xfrm>
            <a:off x="6096000" y="6955883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0" i="0">
                <a:solidFill>
                  <a:srgbClr val="404040"/>
                </a:solidFill>
                <a:effectLst/>
                <a:latin typeface="DeepSeek-CJK-patch"/>
              </a:rPr>
              <a:t>📧  </a:t>
            </a:r>
            <a:r>
              <a:rPr lang="en-ZA" sz="2800" b="1"/>
              <a:t>khaliphilepapiyana7@gmail.com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028699" y="1409700"/>
            <a:ext cx="10106574" cy="9176012"/>
            <a:chOff x="-1" y="0"/>
            <a:chExt cx="13475432" cy="7722093"/>
          </a:xfrm>
        </p:grpSpPr>
        <p:sp>
          <p:nvSpPr>
            <p:cNvPr id="4" name="TextBox 4"/>
            <p:cNvSpPr txBox="1"/>
            <p:nvPr/>
          </p:nvSpPr>
          <p:spPr>
            <a:xfrm>
              <a:off x="-1" y="0"/>
              <a:ext cx="13475431" cy="14670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 u="non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Challenges Facing High School Students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87739"/>
              <a:ext cx="13475431" cy="54343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GB" sz="3200"/>
                <a:t>🧠 </a:t>
              </a:r>
              <a:r>
                <a:rPr lang="en-GB" sz="3200" b="1"/>
                <a:t>Lack of Engaging Science Resources</a:t>
              </a:r>
              <a:br>
                <a:rPr lang="en-GB" sz="3200"/>
              </a:br>
              <a:r>
                <a:rPr lang="en-GB" sz="3200"/>
                <a:t>Most biology content is dense, text-heavy, and hard for learners to visualize — especially anatomy.</a:t>
              </a:r>
            </a:p>
            <a:p>
              <a:endParaRPr lang="en-GB" sz="3200"/>
            </a:p>
            <a:p>
              <a:r>
                <a:rPr lang="en-GB" sz="3200"/>
                <a:t>📱 </a:t>
              </a:r>
              <a:r>
                <a:rPr lang="en-GB" sz="3200" b="1"/>
                <a:t>Too Much Passive Screen Time</a:t>
              </a:r>
              <a:br>
                <a:rPr lang="en-GB" sz="3200"/>
              </a:br>
              <a:r>
                <a:rPr lang="en-GB" sz="3200"/>
                <a:t>Many students consume unstructured, non-educational content online, missing out on interactive learning tools.</a:t>
              </a:r>
            </a:p>
            <a:p>
              <a:endParaRPr lang="en-GB" sz="3200"/>
            </a:p>
            <a:p>
              <a:r>
                <a:rPr lang="en-GB" sz="3200"/>
                <a:t>❌ </a:t>
              </a:r>
              <a:r>
                <a:rPr lang="en-GB" sz="3200" b="1"/>
                <a:t>Limited Access to Quality Tools</a:t>
              </a:r>
              <a:br>
                <a:rPr lang="en-GB" sz="3200"/>
              </a:br>
              <a:r>
                <a:rPr lang="en-GB" sz="3200"/>
                <a:t>In low-resource schools, students often don’t have access to colourful diagrams, models, or digital learning platforms.</a:t>
              </a:r>
            </a:p>
            <a:p>
              <a:pPr algn="l">
                <a:lnSpc>
                  <a:spcPts val="2143"/>
                </a:lnSpc>
                <a:spcBef>
                  <a:spcPts val="1029"/>
                </a:spcBef>
                <a:spcAft>
                  <a:spcPts val="1029"/>
                </a:spcAft>
                <a:buFont typeface="Arial" panose="020B0604020202020204" pitchFamily="34" charset="0"/>
                <a:buChar char="•"/>
              </a:pPr>
              <a:endParaRPr lang="en-GB" sz="3200" b="0" i="0">
                <a:solidFill>
                  <a:srgbClr val="404040"/>
                </a:solidFill>
                <a:effectLst/>
                <a:latin typeface="DeepSeek-CJK-patch"/>
              </a:endParaRPr>
            </a:p>
            <a:p>
              <a:pPr algn="l">
                <a:lnSpc>
                  <a:spcPts val="4479"/>
                </a:lnSpc>
              </a:pPr>
              <a:endParaRPr lang="en-US" sz="31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>
            <a:off x="629257" y="893789"/>
            <a:ext cx="1079292" cy="269823"/>
          </a:xfrm>
          <a:custGeom>
            <a:avLst/>
            <a:gdLst/>
            <a:ahLst/>
            <a:cxnLst/>
            <a:rect l="l" t="t" r="r" b="b"/>
            <a:pathLst>
              <a:path w="1079292" h="269823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pic>
        <p:nvPicPr>
          <p:cNvPr id="2050" name="Picture 2" descr="Confused Student In Class Images – Browse 4,055 Stock Photos, Vectors, and  Video | Adobe Stock">
            <a:extLst>
              <a:ext uri="{FF2B5EF4-FFF2-40B4-BE49-F238E27FC236}">
                <a16:creationId xmlns:a16="http://schemas.microsoft.com/office/drawing/2014/main" id="{59ABFEA4-A229-8BEB-6C93-1B0A8F95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85" y="3153018"/>
            <a:ext cx="6517657" cy="434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834BBE-8F3D-7860-8327-761C65D80E2F}"/>
              </a:ext>
            </a:extLst>
          </p:cNvPr>
          <p:cNvSpPr txBox="1"/>
          <p:nvPr/>
        </p:nvSpPr>
        <p:spPr>
          <a:xfrm>
            <a:off x="12573000" y="8115300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/>
              <a:t>https://stock.adobe.com/za/search/images?k=confused+student+in+class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74293" y="543843"/>
              <a:ext cx="463671" cy="324570"/>
            </a:xfrm>
            <a:custGeom>
              <a:avLst/>
              <a:gdLst/>
              <a:ahLst/>
              <a:cxnLst/>
              <a:rect l="l" t="t" r="r" b="b"/>
              <a:pathLst>
                <a:path w="463671" h="324570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8295" y="776994"/>
            <a:ext cx="14973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Our Software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2172" y="2569394"/>
            <a:ext cx="10629900" cy="7263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600" u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ZA" sz="3600" b="0" i="0">
                <a:solidFill>
                  <a:srgbClr val="404040"/>
                </a:solidFill>
                <a:effectLst/>
                <a:latin typeface="DeepSeek-CJK-patch"/>
              </a:rPr>
              <a:t>✔️</a:t>
            </a:r>
            <a:r>
              <a:rPr lang="en-GB" sz="3600"/>
              <a:t>A </a:t>
            </a:r>
            <a:r>
              <a:rPr lang="en-GB" sz="3600" b="1" err="1"/>
              <a:t>colorful</a:t>
            </a:r>
            <a:r>
              <a:rPr lang="en-GB" sz="3600" b="1"/>
              <a:t>, cartoon-style website</a:t>
            </a:r>
            <a:r>
              <a:rPr lang="en-GB" sz="3600"/>
              <a:t> that   </a:t>
            </a:r>
          </a:p>
          <a:p>
            <a:pPr lvl="0">
              <a:lnSpc>
                <a:spcPct val="150000"/>
              </a:lnSpc>
            </a:pPr>
            <a:r>
              <a:rPr lang="en-GB" sz="3600"/>
              <a:t>       teaches basic anatomy.</a:t>
            </a:r>
            <a:br>
              <a:rPr lang="en-ZA" sz="3600"/>
            </a:br>
            <a:r>
              <a:rPr lang="en-ZA" sz="3600" b="0" i="0">
                <a:solidFill>
                  <a:srgbClr val="404040"/>
                </a:solidFill>
                <a:effectLst/>
                <a:latin typeface="DeepSeek-CJK-patch"/>
              </a:rPr>
              <a:t>✔️ </a:t>
            </a:r>
            <a:r>
              <a:rPr lang="en-GB" sz="3600"/>
              <a:t>Pages cover the </a:t>
            </a:r>
            <a:r>
              <a:rPr lang="en-GB" sz="3600" b="1"/>
              <a:t>brain, heart, muscles &amp; </a:t>
            </a:r>
          </a:p>
          <a:p>
            <a:pPr lvl="0">
              <a:lnSpc>
                <a:spcPct val="150000"/>
              </a:lnSpc>
            </a:pPr>
            <a:r>
              <a:rPr lang="en-GB" sz="3600" b="1"/>
              <a:t>       bones.</a:t>
            </a:r>
            <a:br>
              <a:rPr lang="en-ZA" sz="3600"/>
            </a:br>
            <a:r>
              <a:rPr lang="en-ZA" sz="3600" b="0" i="0">
                <a:solidFill>
                  <a:srgbClr val="404040"/>
                </a:solidFill>
                <a:effectLst/>
                <a:latin typeface="DeepSeek-CJK-patch"/>
              </a:rPr>
              <a:t>✔️ </a:t>
            </a:r>
            <a:r>
              <a:rPr lang="en-GB" sz="3600"/>
              <a:t>Includes </a:t>
            </a:r>
            <a:r>
              <a:rPr lang="en-GB" sz="3600" b="1"/>
              <a:t>interactive quizzes</a:t>
            </a:r>
            <a:r>
              <a:rPr lang="en-GB" sz="3600"/>
              <a:t> and a</a:t>
            </a:r>
          </a:p>
          <a:p>
            <a:pPr lvl="0">
              <a:lnSpc>
                <a:spcPct val="150000"/>
              </a:lnSpc>
            </a:pPr>
            <a:r>
              <a:rPr lang="en-GB" sz="3600"/>
              <a:t>       friendly </a:t>
            </a:r>
            <a:r>
              <a:rPr lang="en-GB" sz="3600" b="1"/>
              <a:t>doctor mascot</a:t>
            </a:r>
            <a:r>
              <a:rPr lang="en-GB" sz="3600"/>
              <a:t>.</a:t>
            </a:r>
            <a:br>
              <a:rPr lang="en-ZA" sz="3600"/>
            </a:br>
            <a:r>
              <a:rPr lang="en-ZA" sz="3600" b="0" i="0">
                <a:solidFill>
                  <a:srgbClr val="404040"/>
                </a:solidFill>
                <a:effectLst/>
                <a:latin typeface="DeepSeek-CJK-patch"/>
              </a:rPr>
              <a:t>✔️ </a:t>
            </a:r>
            <a:r>
              <a:rPr lang="en-GB" sz="3600"/>
              <a:t>Designed specifically for </a:t>
            </a:r>
            <a:r>
              <a:rPr lang="en-GB" sz="3600" b="1"/>
              <a:t>Primary School</a:t>
            </a:r>
          </a:p>
          <a:p>
            <a:pPr lvl="0">
              <a:lnSpc>
                <a:spcPct val="150000"/>
              </a:lnSpc>
            </a:pPr>
            <a:r>
              <a:rPr lang="en-GB" sz="3600" b="1"/>
              <a:t>       Students</a:t>
            </a:r>
            <a:endParaRPr lang="en-ZA" sz="36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marL="0" lvl="0" indent="0" algn="l">
              <a:lnSpc>
                <a:spcPts val="4800"/>
              </a:lnSpc>
            </a:pPr>
            <a:endParaRPr lang="en-US" sz="4000" u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98EC5-DA4A-9373-870C-54D2EB43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40" y="2359576"/>
            <a:ext cx="7707701" cy="6736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A0CD2-40F3-A414-8522-E20A32309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640" y="2654196"/>
            <a:ext cx="6137503" cy="41657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028700" y="667172"/>
            <a:ext cx="13982700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Product: </a:t>
            </a:r>
            <a:r>
              <a:rPr lang="en-US" sz="8100" b="1" u="none" err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BioMedBuddy</a:t>
            </a:r>
            <a:endParaRPr lang="en-US" sz="8100" b="1" u="none">
              <a:solidFill>
                <a:srgbClr val="0BB6BC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  <p:pic>
        <p:nvPicPr>
          <p:cNvPr id="25" name="Picture 24" descr="A screenshot of a cartoon doctor&#10;&#10;AI-generated content may be incorrect.">
            <a:extLst>
              <a:ext uri="{FF2B5EF4-FFF2-40B4-BE49-F238E27FC236}">
                <a16:creationId xmlns:a16="http://schemas.microsoft.com/office/drawing/2014/main" id="{1F7E95EF-13A0-F06E-ED7B-61313B940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33" y="4045547"/>
            <a:ext cx="2263573" cy="4907475"/>
          </a:xfrm>
          <a:prstGeom prst="rect">
            <a:avLst/>
          </a:prstGeom>
        </p:spPr>
      </p:pic>
      <p:pic>
        <p:nvPicPr>
          <p:cNvPr id="29" name="Picture 28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4176457E-229A-92D4-B1C8-FE707911E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4" y="3978695"/>
            <a:ext cx="2274940" cy="49321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618B84-F43D-E005-8EB5-129F7AA5A058}"/>
              </a:ext>
            </a:extLst>
          </p:cNvPr>
          <p:cNvSpPr txBox="1"/>
          <p:nvPr/>
        </p:nvSpPr>
        <p:spPr>
          <a:xfrm>
            <a:off x="1080756" y="2119180"/>
            <a:ext cx="795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>
                <a:solidFill>
                  <a:srgbClr val="0070C0"/>
                </a:solidFill>
              </a:rPr>
              <a:t>How it Works:</a:t>
            </a: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6F1103BC-291E-2F3F-7094-7F45F1795113}"/>
              </a:ext>
            </a:extLst>
          </p:cNvPr>
          <p:cNvGrpSpPr>
            <a:grpSpLocks noChangeAspect="1"/>
          </p:cNvGrpSpPr>
          <p:nvPr/>
        </p:nvGrpSpPr>
        <p:grpSpPr>
          <a:xfrm>
            <a:off x="3676489" y="3832606"/>
            <a:ext cx="2651460" cy="5246370"/>
            <a:chOff x="0" y="0"/>
            <a:chExt cx="2620010" cy="5184140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F119AB4D-9362-FA1A-8C8C-D42369DFBDFA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F3BD440B-158B-17FF-FA3F-D693B27FA82D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52F62AC4-B177-BA9E-E4B7-0EA6EDA0E525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87A92359-DB2F-7324-F8D8-DB3291B88835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519CE76-0D8E-DCBB-FA78-F193C767B804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E72F062B-E984-3C19-AFA3-1E7DA5171ABF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3C940DCB-FFD7-2B5B-71CB-23044CD7D55B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F8DB7859-5B0A-9816-6C35-FE46B5DFB6B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688FFFDB-AFA4-8FBD-2DC5-AC816826B970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42" name="Group 12">
            <a:extLst>
              <a:ext uri="{FF2B5EF4-FFF2-40B4-BE49-F238E27FC236}">
                <a16:creationId xmlns:a16="http://schemas.microsoft.com/office/drawing/2014/main" id="{EE1F790C-C579-8511-5857-2AAF2B922C68}"/>
              </a:ext>
            </a:extLst>
          </p:cNvPr>
          <p:cNvGrpSpPr>
            <a:grpSpLocks noChangeAspect="1"/>
          </p:cNvGrpSpPr>
          <p:nvPr/>
        </p:nvGrpSpPr>
        <p:grpSpPr>
          <a:xfrm>
            <a:off x="6791729" y="3833891"/>
            <a:ext cx="2651460" cy="5246370"/>
            <a:chOff x="0" y="0"/>
            <a:chExt cx="2620010" cy="5184140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EF240B39-A346-A2D3-CFEC-5F1C54F8F45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E2B78CA3-550B-5E9B-A7C7-CD7D2A30D9B7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B698E1C3-4B90-3370-C79C-B93E0F90A18D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02446CA-AF60-0480-F7E7-C909DC562D6A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C5316986-2C77-CEDF-5FCD-11090DC07A6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6B59653-05E3-5E88-384F-F267F6578535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515445CD-ECA5-FA10-AFC5-49759101B465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8649665-95DE-004B-8BDA-BB76BE90C3B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45EC5D54-375D-8B9E-B954-72D16B6747DA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ZA"/>
            </a:p>
          </p:txBody>
        </p:sp>
      </p:grpSp>
      <p:pic>
        <p:nvPicPr>
          <p:cNvPr id="53" name="Picture 5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2337369-71BD-35DD-7641-09A4F8B3E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1" y="3992454"/>
            <a:ext cx="2288061" cy="4960568"/>
          </a:xfrm>
          <a:prstGeom prst="rect">
            <a:avLst/>
          </a:prstGeom>
        </p:spPr>
      </p:pic>
      <p:grpSp>
        <p:nvGrpSpPr>
          <p:cNvPr id="1024" name="Group 12">
            <a:extLst>
              <a:ext uri="{FF2B5EF4-FFF2-40B4-BE49-F238E27FC236}">
                <a16:creationId xmlns:a16="http://schemas.microsoft.com/office/drawing/2014/main" id="{869C39C2-766D-BC7A-DE3C-FE4F21A76575}"/>
              </a:ext>
            </a:extLst>
          </p:cNvPr>
          <p:cNvGrpSpPr>
            <a:grpSpLocks noChangeAspect="1"/>
          </p:cNvGrpSpPr>
          <p:nvPr/>
        </p:nvGrpSpPr>
        <p:grpSpPr>
          <a:xfrm>
            <a:off x="625919" y="3832606"/>
            <a:ext cx="2651460" cy="5246370"/>
            <a:chOff x="0" y="0"/>
            <a:chExt cx="2620010" cy="5184140"/>
          </a:xfrm>
        </p:grpSpPr>
        <p:sp>
          <p:nvSpPr>
            <p:cNvPr id="1025" name="Freeform 13">
              <a:extLst>
                <a:ext uri="{FF2B5EF4-FFF2-40B4-BE49-F238E27FC236}">
                  <a16:creationId xmlns:a16="http://schemas.microsoft.com/office/drawing/2014/main" id="{2E09DAB6-4F08-B19C-EBB1-E46DEAE35B4B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27" name="Freeform 14">
              <a:extLst>
                <a:ext uri="{FF2B5EF4-FFF2-40B4-BE49-F238E27FC236}">
                  <a16:creationId xmlns:a16="http://schemas.microsoft.com/office/drawing/2014/main" id="{73F23F91-604B-F189-08C4-22882A2B6AE3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028" name="Freeform 15">
              <a:extLst>
                <a:ext uri="{FF2B5EF4-FFF2-40B4-BE49-F238E27FC236}">
                  <a16:creationId xmlns:a16="http://schemas.microsoft.com/office/drawing/2014/main" id="{46DD5E6F-24FC-5FF5-65C7-86D263634B79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29" name="Freeform 16">
              <a:extLst>
                <a:ext uri="{FF2B5EF4-FFF2-40B4-BE49-F238E27FC236}">
                  <a16:creationId xmlns:a16="http://schemas.microsoft.com/office/drawing/2014/main" id="{99367061-1B41-52EC-C1DE-ED4CFE11EA7C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30" name="Freeform 17">
              <a:extLst>
                <a:ext uri="{FF2B5EF4-FFF2-40B4-BE49-F238E27FC236}">
                  <a16:creationId xmlns:a16="http://schemas.microsoft.com/office/drawing/2014/main" id="{849572E5-781E-C11A-48BF-AE4AAB819F3D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31" name="Freeform 18">
              <a:extLst>
                <a:ext uri="{FF2B5EF4-FFF2-40B4-BE49-F238E27FC236}">
                  <a16:creationId xmlns:a16="http://schemas.microsoft.com/office/drawing/2014/main" id="{D2F5F79F-0353-9DF7-9936-72B253AB1524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32" name="Freeform 19">
              <a:extLst>
                <a:ext uri="{FF2B5EF4-FFF2-40B4-BE49-F238E27FC236}">
                  <a16:creationId xmlns:a16="http://schemas.microsoft.com/office/drawing/2014/main" id="{E21E6EA8-7AF1-EA11-7DE4-12D6DE0B8857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33" name="Freeform 20">
              <a:extLst>
                <a:ext uri="{FF2B5EF4-FFF2-40B4-BE49-F238E27FC236}">
                  <a16:creationId xmlns:a16="http://schemas.microsoft.com/office/drawing/2014/main" id="{781E79AC-1465-6F6C-0AC0-96B93AA88A6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034" name="Freeform 21">
              <a:extLst>
                <a:ext uri="{FF2B5EF4-FFF2-40B4-BE49-F238E27FC236}">
                  <a16:creationId xmlns:a16="http://schemas.microsoft.com/office/drawing/2014/main" id="{B5DA5D4B-6C1A-674F-FA12-F19B7EC5DA3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39" name="Rectangle 4">
            <a:extLst>
              <a:ext uri="{FF2B5EF4-FFF2-40B4-BE49-F238E27FC236}">
                <a16:creationId xmlns:a16="http://schemas.microsoft.com/office/drawing/2014/main" id="{9F7467E0-B50C-3B57-2519-2E0002A4B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7132" y="2952028"/>
            <a:ext cx="695021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 Page</a:t>
            </a:r>
            <a:r>
              <a:rPr kumimoji="0" lang="en-US" altLang="en-US" sz="2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 your </a:t>
            </a:r>
            <a:r>
              <a:rPr kumimoji="0" lang="en-US" altLang="en-US" sz="24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BiomedBuddy</a:t>
            </a:r>
            <a:r>
              <a:rPr kumimoji="0" lang="en-US" altLang="en-US" sz="24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Page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Meet the mascot and navigate to each body part.</a:t>
            </a:r>
            <a:endParaRPr lang="en-US" altLang="en-US" sz="2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Body Part Pages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Bright diagrams + fun facts (e.g. brain, heart).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Quiz Page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Short multiple-choice quiz with animated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 Responsive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Works on tablets and phones.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b="1">
                <a:latin typeface="Arial" panose="020B0604020202020204" pitchFamily="34" charset="0"/>
              </a:rPr>
              <a:t>User Friendly Interface</a:t>
            </a:r>
            <a:r>
              <a:rPr lang="en-US" altLang="en-US" sz="2400">
                <a:latin typeface="Arial" panose="020B0604020202020204" pitchFamily="34" charset="0"/>
              </a:rPr>
              <a:t>: Easy to navigate</a:t>
            </a: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0056" y="1228725"/>
            <a:ext cx="10816343" cy="2455018"/>
            <a:chOff x="-1" y="0"/>
            <a:chExt cx="14421791" cy="327335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110334" cy="144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5400" b="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Only 37%</a:t>
              </a:r>
              <a:endParaRPr lang="en-US" sz="5400" b="1" u="non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1823986"/>
              <a:ext cx="14421791" cy="1449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GB" sz="2400"/>
                <a:t>Grade 5 learners in South Africa achieve a </a:t>
              </a:r>
              <a:r>
                <a:rPr lang="en-GB" sz="2400" b="1"/>
                <a:t>“basic science literacy”</a:t>
              </a:r>
              <a:r>
                <a:rPr lang="en-GB" sz="2400"/>
                <a:t> level (TIMSS 2019)</a:t>
              </a:r>
              <a:br>
                <a:rPr lang="en-GB" sz="2400"/>
              </a:br>
              <a:r>
                <a:rPr lang="en-GB" sz="2400"/>
                <a:t>➡️ Shows the </a:t>
              </a:r>
              <a:r>
                <a:rPr lang="en-GB" sz="2400" b="1"/>
                <a:t>urgent need for early, engaging science tools</a:t>
              </a:r>
              <a:r>
                <a:rPr lang="en-GB" sz="2400"/>
                <a:t> like </a:t>
              </a:r>
              <a:r>
                <a:rPr lang="en-GB" sz="2400" err="1"/>
                <a:t>BioBuddy</a:t>
              </a:r>
              <a:r>
                <a:rPr lang="en-GB" sz="2400"/>
                <a:t>.</a:t>
              </a:r>
              <a:endParaRPr lang="en-US" sz="24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0056" y="3725271"/>
            <a:ext cx="11349743" cy="2455019"/>
            <a:chOff x="-1" y="0"/>
            <a:chExt cx="15132991" cy="327335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110334" cy="144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5400" b="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Over 80%</a:t>
              </a:r>
              <a:endParaRPr lang="en-US" sz="5400" b="1" u="non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1823986"/>
              <a:ext cx="15132991" cy="1449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GB" sz="2400"/>
                <a:t>South African youth aged 10–17 have access to a </a:t>
              </a:r>
              <a:r>
                <a:rPr lang="en-GB" sz="2400" b="1"/>
                <a:t>mobile device at home</a:t>
              </a:r>
              <a:r>
                <a:rPr lang="en-GB" sz="2400"/>
                <a:t> (Stats SA 2022)</a:t>
              </a:r>
              <a:br>
                <a:rPr lang="en-GB" sz="2400"/>
              </a:br>
              <a:r>
                <a:rPr lang="en-GB" sz="2400"/>
                <a:t>➡️ </a:t>
              </a:r>
              <a:r>
                <a:rPr lang="en-GB" sz="2400" err="1"/>
                <a:t>BioBuddy</a:t>
              </a:r>
              <a:r>
                <a:rPr lang="en-GB" sz="2400"/>
                <a:t> can reach kids </a:t>
              </a:r>
              <a:r>
                <a:rPr lang="en-GB" sz="2400" b="1"/>
                <a:t>directly</a:t>
              </a:r>
              <a:r>
                <a:rPr lang="en-GB" sz="2400"/>
                <a:t> through mobile-friendly learning.</a:t>
              </a:r>
              <a:endParaRPr lang="en-US" sz="2400" b="1"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82849" y="6250748"/>
            <a:ext cx="11366949" cy="2992649"/>
            <a:chOff x="-22944" y="-1449372"/>
            <a:chExt cx="15155933" cy="3990198"/>
          </a:xfrm>
        </p:grpSpPr>
        <p:sp>
          <p:nvSpPr>
            <p:cNvPr id="9" name="TextBox 9"/>
            <p:cNvSpPr txBox="1"/>
            <p:nvPr/>
          </p:nvSpPr>
          <p:spPr>
            <a:xfrm>
              <a:off x="-22943" y="-1449372"/>
              <a:ext cx="12110334" cy="144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5400" b="1" u="none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Less than R30 per 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2944" y="322013"/>
              <a:ext cx="15155933" cy="22188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40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Spent per learner per year by South African public schools on </a:t>
              </a:r>
              <a:r>
                <a:rPr lang="en-US" sz="2400" b="1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digital learning systems </a:t>
              </a:r>
              <a:r>
                <a:rPr lang="en-US" sz="240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(DBE 2023).</a:t>
              </a:r>
            </a:p>
            <a:p>
              <a:pPr>
                <a:lnSpc>
                  <a:spcPts val="4479"/>
                </a:lnSpc>
              </a:pPr>
              <a:r>
                <a:rPr lang="en-GB" sz="2400"/>
                <a:t>➡️ Highlights the </a:t>
              </a:r>
              <a:r>
                <a:rPr lang="en-GB" sz="2400" b="1"/>
                <a:t>lack of investment</a:t>
              </a:r>
              <a:r>
                <a:rPr lang="en-GB" sz="2400"/>
                <a:t> in visual, interactive resources like </a:t>
              </a:r>
              <a:r>
                <a:rPr lang="en-GB" sz="2400" err="1"/>
                <a:t>BioBuddy</a:t>
              </a:r>
              <a:r>
                <a:rPr lang="en-GB" sz="2400"/>
                <a:t>.</a:t>
              </a:r>
              <a:endParaRPr lang="en-US" sz="24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1" y="3903983"/>
            <a:ext cx="4249772" cy="24790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8682" y="0"/>
            <a:ext cx="90827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</a:pPr>
            <a:r>
              <a:rPr lang="en-US" sz="8100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  <p:pic>
        <p:nvPicPr>
          <p:cNvPr id="3076" name="Picture 4" descr="Rand, africa, bank, currency, money, r, south icon - Download on Iconfinder">
            <a:extLst>
              <a:ext uri="{FF2B5EF4-FFF2-40B4-BE49-F238E27FC236}">
                <a16:creationId xmlns:a16="http://schemas.microsoft.com/office/drawing/2014/main" id="{D1048AA6-09BE-0397-63E0-5E17EB83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33" y="6325391"/>
            <a:ext cx="3111607" cy="31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C0304383-9757-B5FE-A10C-76C9D2DD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1" y="1252383"/>
            <a:ext cx="4249772" cy="2479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BFC42-6F4E-EC80-3627-1A28CB73691D}"/>
              </a:ext>
            </a:extLst>
          </p:cNvPr>
          <p:cNvSpPr txBox="1"/>
          <p:nvPr/>
        </p:nvSpPr>
        <p:spPr>
          <a:xfrm>
            <a:off x="990599" y="9484941"/>
            <a:ext cx="160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Sources: 1) </a:t>
            </a:r>
            <a:r>
              <a:rPr lang="en-ZA">
                <a:hlinkClick r:id="rId4"/>
              </a:rPr>
              <a:t>https://timssandpirls.bc.edu/timss2019/</a:t>
            </a:r>
            <a:r>
              <a:rPr lang="en-ZA"/>
              <a:t>   2) </a:t>
            </a:r>
            <a:r>
              <a:rPr lang="en-ZA">
                <a:hlinkClick r:id="rId5"/>
              </a:rPr>
              <a:t>https://www.statssa.gov.za/publications/P0318/P03182022.pdf</a:t>
            </a:r>
            <a:r>
              <a:rPr lang="en-ZA"/>
              <a:t>   3) </a:t>
            </a:r>
            <a:r>
              <a:rPr lang="en-ZA">
                <a:hlinkClick r:id="rId6"/>
              </a:rPr>
              <a:t>https://pmg.org.za</a:t>
            </a:r>
            <a:r>
              <a:rPr lang="en-ZA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86178"/>
            <a:ext cx="7372995" cy="626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platform targets:</a:t>
            </a:r>
          </a:p>
          <a:p>
            <a:pPr algn="l">
              <a:lnSpc>
                <a:spcPts val="4499"/>
              </a:lnSpc>
            </a:pPr>
            <a:endParaRPr lang="en-US" sz="2999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Public Primary Schools - </a:t>
            </a:r>
            <a:r>
              <a:rPr lang="en-ZA" sz="3200"/>
              <a:t>Largest reach,</a:t>
            </a:r>
          </a:p>
          <a:p>
            <a:pPr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ZA" sz="3200"/>
              <a:t> wide need</a:t>
            </a:r>
            <a:endParaRPr lang="en-ZA" sz="3200" b="1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endParaRPr lang="en-GB" sz="32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Homeschooling Parents – </a:t>
            </a:r>
            <a:r>
              <a:rPr lang="en-ZA" sz="3200" i="0">
                <a:solidFill>
                  <a:srgbClr val="404040"/>
                </a:solidFill>
                <a:effectLst/>
                <a:latin typeface="DeepSeek-CJK-patch"/>
              </a:rPr>
              <a:t>Growing post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ZA" sz="3200" i="0">
                <a:solidFill>
                  <a:srgbClr val="404040"/>
                </a:solidFill>
                <a:effectLst/>
                <a:latin typeface="DeepSeek-CJK-patch"/>
              </a:rPr>
              <a:t> COVID</a:t>
            </a:r>
            <a:endParaRPr lang="en-ZA" sz="3200" b="1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GB" sz="32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STEM NGOs – </a:t>
            </a:r>
            <a:r>
              <a:rPr lang="en-ZA" sz="3200" i="0">
                <a:solidFill>
                  <a:srgbClr val="404040"/>
                </a:solidFill>
                <a:effectLst/>
                <a:latin typeface="DeepSeek-CJK-patch"/>
              </a:rPr>
              <a:t>Partnership for rollout</a:t>
            </a:r>
            <a:endParaRPr lang="en-ZA" sz="3200" b="1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endParaRPr lang="en-GB" sz="32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sz="3200" b="1" i="0">
                <a:solidFill>
                  <a:srgbClr val="404040"/>
                </a:solidFill>
                <a:effectLst/>
                <a:latin typeface="DeepSeek-CJK-patch"/>
              </a:rPr>
              <a:t>Private Tutors / </a:t>
            </a:r>
            <a:r>
              <a:rPr lang="en-GB" sz="3200" b="1" i="0" err="1">
                <a:solidFill>
                  <a:srgbClr val="404040"/>
                </a:solidFill>
                <a:effectLst/>
                <a:latin typeface="DeepSeek-CJK-patch"/>
              </a:rPr>
              <a:t>Centers</a:t>
            </a:r>
            <a:r>
              <a:rPr lang="en-GB" sz="3200" b="1" i="0">
                <a:solidFill>
                  <a:srgbClr val="404040"/>
                </a:solidFill>
                <a:effectLst/>
                <a:latin typeface="DeepSeek-CJK-patch"/>
              </a:rPr>
              <a:t> – </a:t>
            </a:r>
            <a:r>
              <a:rPr lang="en-GB" sz="3200" i="0">
                <a:solidFill>
                  <a:srgbClr val="404040"/>
                </a:solidFill>
                <a:effectLst/>
                <a:latin typeface="DeepSeek-CJK-patch"/>
              </a:rPr>
              <a:t>Urban learning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</a:pPr>
            <a:r>
              <a:rPr lang="en-GB" sz="3200" i="0">
                <a:solidFill>
                  <a:srgbClr val="404040"/>
                </a:solidFill>
                <a:effectLst/>
                <a:latin typeface="DeepSeek-CJK-patch"/>
              </a:rPr>
              <a:t> hubs</a:t>
            </a:r>
            <a:endParaRPr lang="en-US" sz="2999" u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>
              <a:lnSpc>
                <a:spcPts val="4199"/>
              </a:lnSpc>
            </a:pPr>
            <a:endParaRPr lang="en-US" sz="2999" u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22869"/>
            <a:ext cx="689673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20"/>
              </a:lnSpc>
              <a:spcBef>
                <a:spcPct val="0"/>
              </a:spcBef>
            </a:pPr>
            <a:r>
              <a:rPr lang="en-US" sz="8100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</a:t>
            </a:r>
          </a:p>
        </p:txBody>
      </p:sp>
      <p:pic>
        <p:nvPicPr>
          <p:cNvPr id="4100" name="Picture 4" descr="r - hPlot (rCharts) pie chart - slices order in shiny - Stack Overflow">
            <a:extLst>
              <a:ext uri="{FF2B5EF4-FFF2-40B4-BE49-F238E27FC236}">
                <a16:creationId xmlns:a16="http://schemas.microsoft.com/office/drawing/2014/main" id="{2641D2DF-C1F2-CB38-A4F9-EF13308B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95" y="1865631"/>
            <a:ext cx="9153525" cy="70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2C570-F270-B251-B176-3FEC783635CE}"/>
              </a:ext>
            </a:extLst>
          </p:cNvPr>
          <p:cNvSpPr txBox="1"/>
          <p:nvPr/>
        </p:nvSpPr>
        <p:spPr>
          <a:xfrm>
            <a:off x="8610600" y="1851594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/>
              <a:t>STEM NGOs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4B74B-3E6E-B450-B6FF-3FB0B7E71827}"/>
              </a:ext>
            </a:extLst>
          </p:cNvPr>
          <p:cNvSpPr txBox="1"/>
          <p:nvPr/>
        </p:nvSpPr>
        <p:spPr>
          <a:xfrm>
            <a:off x="11201400" y="33909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/>
              <a:t>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2579-CBDC-8C59-8F9F-AF3976580104}"/>
              </a:ext>
            </a:extLst>
          </p:cNvPr>
          <p:cNvSpPr txBox="1"/>
          <p:nvPr/>
        </p:nvSpPr>
        <p:spPr>
          <a:xfrm>
            <a:off x="14020800" y="62865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/>
              <a:t>10%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FE0AC-7AED-B8B3-7AE0-595B75E28859}"/>
              </a:ext>
            </a:extLst>
          </p:cNvPr>
          <p:cNvSpPr txBox="1"/>
          <p:nvPr/>
        </p:nvSpPr>
        <p:spPr>
          <a:xfrm>
            <a:off x="13768710" y="391258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/>
              <a:t>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17989-D2AB-4C25-DD2D-2BF3BE19FA68}"/>
              </a:ext>
            </a:extLst>
          </p:cNvPr>
          <p:cNvSpPr txBox="1"/>
          <p:nvPr/>
        </p:nvSpPr>
        <p:spPr>
          <a:xfrm>
            <a:off x="11277600" y="6348981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600"/>
              <a:t>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6F60A-C694-041A-4388-A71E7BCC52D5}"/>
              </a:ext>
            </a:extLst>
          </p:cNvPr>
          <p:cNvSpPr txBox="1"/>
          <p:nvPr/>
        </p:nvSpPr>
        <p:spPr>
          <a:xfrm>
            <a:off x="15201399" y="2544091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/>
              <a:t>Homeschooling parents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B40B6-68BC-6C76-6859-9EB50384A443}"/>
              </a:ext>
            </a:extLst>
          </p:cNvPr>
          <p:cNvSpPr txBox="1"/>
          <p:nvPr/>
        </p:nvSpPr>
        <p:spPr>
          <a:xfrm>
            <a:off x="8742947" y="8422901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/>
              <a:t>Public Primary Schools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18362-6E03-30D3-0002-CB01C2BD1006}"/>
              </a:ext>
            </a:extLst>
          </p:cNvPr>
          <p:cNvSpPr txBox="1"/>
          <p:nvPr/>
        </p:nvSpPr>
        <p:spPr>
          <a:xfrm>
            <a:off x="15215937" y="774290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/>
              <a:t>Private Tutors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E209A-F7FF-CAB7-5AD6-4E7DD957C850}"/>
              </a:ext>
            </a:extLst>
          </p:cNvPr>
          <p:cNvSpPr txBox="1"/>
          <p:nvPr/>
        </p:nvSpPr>
        <p:spPr>
          <a:xfrm>
            <a:off x="1028700" y="9377008"/>
            <a:ext cx="153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Sources: 1) </a:t>
            </a:r>
            <a:r>
              <a:rPr lang="en-ZA">
                <a:hlinkClick r:id="rId3"/>
              </a:rPr>
              <a:t>https://www.statssa.gov.za/publications/P0318/P03182022.pdf</a:t>
            </a:r>
            <a:r>
              <a:rPr lang="en-ZA"/>
              <a:t>        2) </a:t>
            </a:r>
            <a:r>
              <a:rPr lang="en-ZA">
                <a:hlinkClick r:id="rId4"/>
              </a:rPr>
              <a:t>https://www.unesco.org/reports/global-education-monitoring-report</a:t>
            </a:r>
            <a:endParaRPr lang="en-ZA"/>
          </a:p>
          <a:p>
            <a:r>
              <a:rPr lang="en-ZA"/>
              <a:t>3) </a:t>
            </a:r>
            <a:r>
              <a:rPr lang="en-ZA">
                <a:hlinkClick r:id="rId5"/>
              </a:rPr>
              <a:t>https://www.education.gov.za</a:t>
            </a:r>
            <a:r>
              <a:rPr lang="en-ZA"/>
              <a:t>              4) </a:t>
            </a:r>
            <a:r>
              <a:rPr lang="en-ZA">
                <a:hlinkClick r:id="rId6"/>
              </a:rPr>
              <a:t>https://edtechhub.org</a:t>
            </a:r>
            <a:r>
              <a:rPr lang="en-ZA"/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4" name="AutoShape 4"/>
          <p:cNvSpPr/>
          <p:nvPr/>
        </p:nvSpPr>
        <p:spPr>
          <a:xfrm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5" name="AutoShape 5"/>
          <p:cNvSpPr/>
          <p:nvPr/>
        </p:nvSpPr>
        <p:spPr>
          <a:xfrm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6" name="AutoShape 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812379" cy="8998522"/>
            <a:chOff x="0" y="0"/>
            <a:chExt cx="6438900" cy="8505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-65869" r="-65869"/>
              </a:stretch>
            </a:blipFill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438900" cy="8505190"/>
            </a:xfrm>
            <a:custGeom>
              <a:avLst/>
              <a:gdLst/>
              <a:ahLst/>
              <a:cxnLst/>
              <a:rect l="l" t="t" r="r" b="b"/>
              <a:pathLst>
                <a:path w="6438900" h="850519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75704" y="2057820"/>
            <a:ext cx="8473539" cy="50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Who Else is Out There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8761" y="257175"/>
            <a:ext cx="875053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9A9C-C5A8-000F-83D6-549D5B6A3947}"/>
              </a:ext>
            </a:extLst>
          </p:cNvPr>
          <p:cNvSpPr txBox="1"/>
          <p:nvPr/>
        </p:nvSpPr>
        <p:spPr>
          <a:xfrm>
            <a:off x="7239000" y="4573217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Khan Academy Kids</a:t>
            </a:r>
            <a:endParaRPr lang="en-ZA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667EE7-C218-42C6-ED3D-B783FA90C337}"/>
              </a:ext>
            </a:extLst>
          </p:cNvPr>
          <p:cNvSpPr txBox="1"/>
          <p:nvPr/>
        </p:nvSpPr>
        <p:spPr>
          <a:xfrm>
            <a:off x="7239000" y="5761798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BBC Bitesize</a:t>
            </a:r>
            <a:endParaRPr lang="en-ZA" sz="3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F284C-AF1C-35AB-82AA-C4CD1AFC2A5B}"/>
              </a:ext>
            </a:extLst>
          </p:cNvPr>
          <p:cNvSpPr txBox="1"/>
          <p:nvPr/>
        </p:nvSpPr>
        <p:spPr>
          <a:xfrm>
            <a:off x="7239000" y="6962902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0">
                <a:solidFill>
                  <a:srgbClr val="404040"/>
                </a:solidFill>
                <a:effectLst/>
                <a:latin typeface="DeepSeek-CJK-patch"/>
              </a:rPr>
              <a:t>YouTube Science Channels</a:t>
            </a:r>
            <a:endParaRPr lang="en-ZA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5725" y="1028700"/>
            <a:ext cx="13944632" cy="1985652"/>
            <a:chOff x="0" y="0"/>
            <a:chExt cx="18592843" cy="264753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592843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</a:pPr>
              <a:r>
                <a:rPr lang="en-US" sz="8100" b="1">
                  <a:solidFill>
                    <a:srgbClr val="0BB6BC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Competitive Advantage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39934"/>
              <a:ext cx="16429858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b="1">
                  <a:solidFill>
                    <a:srgbClr val="90113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What makes us unique?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>
            <a:off x="-1902317" y="-84320"/>
            <a:ext cx="3804634" cy="10455640"/>
          </a:xfrm>
          <a:custGeom>
            <a:avLst/>
            <a:gdLst/>
            <a:ahLst/>
            <a:cxnLst/>
            <a:rect l="l" t="t" r="r" b="b"/>
            <a:pathLst>
              <a:path w="3804634" h="10455640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481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A00F6-A7BC-9895-630F-B8AD71E97239}"/>
              </a:ext>
            </a:extLst>
          </p:cNvPr>
          <p:cNvSpPr txBox="1"/>
          <p:nvPr/>
        </p:nvSpPr>
        <p:spPr>
          <a:xfrm>
            <a:off x="3105724" y="3467100"/>
            <a:ext cx="14572675" cy="590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29"/>
              </a:spcBef>
              <a:spcAft>
                <a:spcPts val="300"/>
              </a:spcAft>
            </a:pPr>
            <a:r>
              <a:rPr lang="en-ZA" sz="2800" b="1" i="0">
                <a:solidFill>
                  <a:srgbClr val="404040"/>
                </a:solidFill>
                <a:effectLst/>
                <a:latin typeface="DeepSeek-CJK-patch"/>
              </a:rPr>
              <a:t>1. </a:t>
            </a:r>
            <a:r>
              <a:rPr lang="en-ZA" sz="2800"/>
              <a:t>🎨 </a:t>
            </a:r>
            <a:r>
              <a:rPr lang="en-ZA" sz="2800" b="1"/>
              <a:t>Fun, Science-Aligned Design</a:t>
            </a:r>
            <a:endParaRPr lang="en-ZA" sz="2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marL="1028700" lvl="1" indent="-571500">
              <a:spcBef>
                <a:spcPts val="300"/>
              </a:spcBef>
              <a:spcAft>
                <a:spcPts val="1029"/>
              </a:spcAft>
              <a:buAutoNum type="romanLcPeriod"/>
            </a:pPr>
            <a:r>
              <a:rPr lang="en-GB" sz="2800" b="1"/>
              <a:t>Unlike typical sites,</a:t>
            </a:r>
            <a:r>
              <a:rPr lang="en-GB" sz="2800"/>
              <a:t> </a:t>
            </a:r>
            <a:r>
              <a:rPr lang="en-GB" sz="2800" err="1"/>
              <a:t>BioBuddy</a:t>
            </a:r>
            <a:r>
              <a:rPr lang="en-GB" sz="2800"/>
              <a:t> uses </a:t>
            </a:r>
            <a:r>
              <a:rPr lang="en-GB" sz="2800" i="1"/>
              <a:t>cartoon-style, color-coded diagrams</a:t>
            </a:r>
            <a:br>
              <a:rPr lang="en-GB" sz="2800"/>
            </a:br>
            <a:r>
              <a:rPr lang="en-GB" sz="2800"/>
              <a:t>ii. Follows real anatomy structure while staying kid-friendly and memorable</a:t>
            </a:r>
          </a:p>
          <a:p>
            <a:pPr marL="1028700" lvl="1" indent="-571500">
              <a:spcBef>
                <a:spcPts val="300"/>
              </a:spcBef>
              <a:spcAft>
                <a:spcPts val="1029"/>
              </a:spcAft>
              <a:buAutoNum type="romanLcPeriod"/>
            </a:pPr>
            <a:endParaRPr lang="en-ZA" sz="2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ZA" sz="2800" b="1" i="0">
                <a:solidFill>
                  <a:srgbClr val="404040"/>
                </a:solidFill>
                <a:effectLst/>
                <a:latin typeface="DeepSeek-CJK-patch"/>
              </a:rPr>
              <a:t>2.</a:t>
            </a:r>
            <a:r>
              <a:rPr lang="en-ZA" sz="2800"/>
              <a:t> 📱 </a:t>
            </a:r>
            <a:r>
              <a:rPr lang="en-ZA" sz="2800" b="1"/>
              <a:t>Mobile-First &amp; Offline Friendly</a:t>
            </a:r>
            <a:endParaRPr lang="en-ZA" sz="2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marL="1028700" lvl="1" indent="-571500">
              <a:spcBef>
                <a:spcPts val="300"/>
              </a:spcBef>
              <a:spcAft>
                <a:spcPts val="1029"/>
              </a:spcAft>
              <a:buAutoNum type="romanLcPeriod"/>
            </a:pPr>
            <a:r>
              <a:rPr lang="en-GB" sz="2800" b="1"/>
              <a:t>Designed to work smoothly on phones and tablets</a:t>
            </a:r>
            <a:r>
              <a:rPr lang="en-GB" sz="2800"/>
              <a:t> (most accessible device for learners)</a:t>
            </a:r>
          </a:p>
          <a:p>
            <a:pPr marL="1028700" lvl="1" indent="-571500">
              <a:spcBef>
                <a:spcPts val="300"/>
              </a:spcBef>
              <a:spcAft>
                <a:spcPts val="1029"/>
              </a:spcAft>
              <a:buAutoNum type="romanLcPeriod"/>
            </a:pPr>
            <a:r>
              <a:rPr lang="en-ZA" sz="2800" b="0" i="0">
                <a:solidFill>
                  <a:srgbClr val="404040"/>
                </a:solidFill>
                <a:effectLst/>
                <a:latin typeface="DeepSeek-CJK-patch"/>
              </a:rPr>
              <a:t>ii. </a:t>
            </a:r>
            <a:r>
              <a:rPr lang="en-GB" sz="2800"/>
              <a:t>Printable content for use in schools without reliable internet</a:t>
            </a:r>
          </a:p>
          <a:p>
            <a:pPr marL="1028700" lvl="1" indent="-571500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AutoNum type="romanLcPeriod"/>
            </a:pPr>
            <a:endParaRPr lang="en-ZA" sz="2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ZA" sz="2800" b="1" i="0">
                <a:solidFill>
                  <a:srgbClr val="404040"/>
                </a:solidFill>
                <a:effectLst/>
                <a:latin typeface="DeepSeek-CJK-patch"/>
              </a:rPr>
              <a:t>3.</a:t>
            </a:r>
            <a:r>
              <a:rPr lang="en-GB" sz="2800"/>
              <a:t> 🎯 </a:t>
            </a:r>
            <a:r>
              <a:rPr lang="en-GB" sz="2800" b="1"/>
              <a:t>Built for South African Learners</a:t>
            </a:r>
            <a:endParaRPr lang="en-ZA" sz="2800" b="0" i="0">
              <a:solidFill>
                <a:srgbClr val="404040"/>
              </a:solidFill>
              <a:effectLst/>
              <a:latin typeface="DeepSeek-CJK-patch"/>
            </a:endParaRPr>
          </a:p>
          <a:p>
            <a:pPr lvl="1">
              <a:spcBef>
                <a:spcPts val="300"/>
              </a:spcBef>
              <a:spcAft>
                <a:spcPts val="1029"/>
              </a:spcAft>
            </a:pPr>
            <a:r>
              <a:rPr lang="en-GB" sz="2800" b="1" err="1"/>
              <a:t>i</a:t>
            </a:r>
            <a:r>
              <a:rPr lang="en-GB" sz="2800" b="1"/>
              <a:t>. Local curriculum-inspired content</a:t>
            </a:r>
            <a:r>
              <a:rPr lang="en-GB" sz="2800"/>
              <a:t> to support CAPS topics</a:t>
            </a:r>
          </a:p>
          <a:p>
            <a:pPr lvl="1">
              <a:spcBef>
                <a:spcPts val="300"/>
              </a:spcBef>
              <a:spcAft>
                <a:spcPts val="1029"/>
              </a:spcAft>
            </a:pPr>
            <a:r>
              <a:rPr lang="en-GB" sz="2800"/>
              <a:t>ii. Can be translated into </a:t>
            </a:r>
            <a:r>
              <a:rPr lang="en-GB" sz="2800" b="1"/>
              <a:t>isiZulu, Sesotho, and isiXhosa</a:t>
            </a:r>
            <a:r>
              <a:rPr lang="en-GB" sz="2800"/>
              <a:t> to support broader inclusion</a:t>
            </a:r>
            <a:endParaRPr lang="en-Z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3" name="AutoShape 3"/>
          <p:cNvSpPr/>
          <p:nvPr/>
        </p:nvSpPr>
        <p:spPr>
          <a:xfrm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5" name="AutoShape 5"/>
          <p:cNvSpPr/>
          <p:nvPr/>
        </p:nvSpPr>
        <p:spPr>
          <a:xfrm>
            <a:off x="1703359" y="6427020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  <p:txBody>
          <a:bodyPr/>
          <a:lstStyle/>
          <a:p>
            <a:endParaRPr lang="en-ZA"/>
          </a:p>
        </p:txBody>
      </p:sp>
      <p:sp>
        <p:nvSpPr>
          <p:cNvPr id="6" name="AutoShape 6"/>
          <p:cNvSpPr/>
          <p:nvPr/>
        </p:nvSpPr>
        <p:spPr>
          <a:xfrm>
            <a:off x="1703359" y="3357575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7" name="AutoShape 7"/>
          <p:cNvSpPr/>
          <p:nvPr/>
        </p:nvSpPr>
        <p:spPr>
          <a:xfrm>
            <a:off x="1809453" y="7277100"/>
            <a:ext cx="14881282" cy="0"/>
          </a:xfrm>
          <a:prstGeom prst="line">
            <a:avLst/>
          </a:prstGeom>
          <a:ln w="19050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AutoShape 8"/>
          <p:cNvSpPr/>
          <p:nvPr/>
        </p:nvSpPr>
        <p:spPr>
          <a:xfrm>
            <a:off x="8659450" y="2473365"/>
            <a:ext cx="1972472" cy="89402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ZA"/>
          </a:p>
        </p:txBody>
      </p:sp>
      <p:sp>
        <p:nvSpPr>
          <p:cNvPr id="9" name="AutoShape 9"/>
          <p:cNvSpPr/>
          <p:nvPr/>
        </p:nvSpPr>
        <p:spPr>
          <a:xfrm>
            <a:off x="6673531" y="2473365"/>
            <a:ext cx="1972472" cy="89402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ZA"/>
          </a:p>
        </p:txBody>
      </p:sp>
      <p:sp>
        <p:nvSpPr>
          <p:cNvPr id="10" name="TextBox 10"/>
          <p:cNvSpPr txBox="1"/>
          <p:nvPr/>
        </p:nvSpPr>
        <p:spPr>
          <a:xfrm>
            <a:off x="6913736" y="2694518"/>
            <a:ext cx="1524842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75969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645368" y="2473365"/>
            <a:ext cx="1972472" cy="89402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ZA"/>
          </a:p>
        </p:txBody>
      </p:sp>
      <p:sp>
        <p:nvSpPr>
          <p:cNvPr id="13" name="TextBox 13"/>
          <p:cNvSpPr txBox="1"/>
          <p:nvPr/>
        </p:nvSpPr>
        <p:spPr>
          <a:xfrm>
            <a:off x="11029376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3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631287" y="2473365"/>
            <a:ext cx="1972472" cy="89402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ZA"/>
          </a:p>
        </p:txBody>
      </p:sp>
      <p:sp>
        <p:nvSpPr>
          <p:cNvPr id="16" name="TextBox 16"/>
          <p:cNvSpPr txBox="1"/>
          <p:nvPr/>
        </p:nvSpPr>
        <p:spPr>
          <a:xfrm>
            <a:off x="12982784" y="2694518"/>
            <a:ext cx="1316017" cy="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Month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8802" y="2696086"/>
            <a:ext cx="437069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7743" y="3419744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Collect resources or information</a:t>
            </a:r>
            <a:endParaRPr lang="en-US" sz="2300" u="none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97743" y="4022985"/>
            <a:ext cx="4441750" cy="3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Program each web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7742" y="4626226"/>
            <a:ext cx="5469857" cy="36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Add Quiz Functionality and mobile support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97743" y="5229466"/>
            <a:ext cx="4915992" cy="36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Add Firebase For Authentication</a:t>
            </a:r>
            <a:endParaRPr lang="en-US" sz="2300" u="none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97743" y="5832707"/>
            <a:ext cx="4915992" cy="36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Test with 10+ primary school students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673184" y="3618333"/>
            <a:ext cx="1972820" cy="0"/>
          </a:xfrm>
          <a:prstGeom prst="line">
            <a:avLst/>
          </a:prstGeom>
          <a:ln w="485775" cap="flat">
            <a:solidFill>
              <a:srgbClr val="9011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28" name="AutoShape 28"/>
          <p:cNvSpPr/>
          <p:nvPr/>
        </p:nvSpPr>
        <p:spPr>
          <a:xfrm>
            <a:off x="7659594" y="4221574"/>
            <a:ext cx="2972328" cy="0"/>
          </a:xfrm>
          <a:prstGeom prst="line">
            <a:avLst/>
          </a:prstGeom>
          <a:ln w="485775" cap="flat">
            <a:solidFill>
              <a:srgbClr val="0BB6B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29" name="AutoShape 29"/>
          <p:cNvSpPr/>
          <p:nvPr/>
        </p:nvSpPr>
        <p:spPr>
          <a:xfrm>
            <a:off x="7659594" y="4824815"/>
            <a:ext cx="2012985" cy="0"/>
          </a:xfrm>
          <a:prstGeom prst="line">
            <a:avLst/>
          </a:prstGeom>
          <a:ln w="485775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3" name="AutoShape 33"/>
          <p:cNvSpPr/>
          <p:nvPr/>
        </p:nvSpPr>
        <p:spPr>
          <a:xfrm>
            <a:off x="10647886" y="5428055"/>
            <a:ext cx="3966801" cy="0"/>
          </a:xfrm>
          <a:prstGeom prst="line">
            <a:avLst/>
          </a:prstGeom>
          <a:ln w="4857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4" name="AutoShape 34"/>
          <p:cNvSpPr/>
          <p:nvPr/>
        </p:nvSpPr>
        <p:spPr>
          <a:xfrm>
            <a:off x="9672579" y="6031296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5" name="TextBox 35"/>
          <p:cNvSpPr txBox="1"/>
          <p:nvPr/>
        </p:nvSpPr>
        <p:spPr>
          <a:xfrm>
            <a:off x="1703359" y="343008"/>
            <a:ext cx="1473381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9"/>
              </a:lnSpc>
            </a:pPr>
            <a:r>
              <a:rPr lang="en-US" sz="8099" b="1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  <p:txBody>
          <a:bodyPr/>
          <a:lstStyle/>
          <a:p>
            <a:endParaRPr lang="en-ZA"/>
          </a:p>
        </p:txBody>
      </p:sp>
      <p:sp>
        <p:nvSpPr>
          <p:cNvPr id="37" name="TextBox 37"/>
          <p:cNvSpPr txBox="1"/>
          <p:nvPr/>
        </p:nvSpPr>
        <p:spPr>
          <a:xfrm>
            <a:off x="17050357" y="9484941"/>
            <a:ext cx="79888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1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id="4" name="AutoShape 34">
            <a:extLst>
              <a:ext uri="{FF2B5EF4-FFF2-40B4-BE49-F238E27FC236}">
                <a16:creationId xmlns:a16="http://schemas.microsoft.com/office/drawing/2014/main" id="{53D0094F-4890-04EC-7222-96DF024BC6D3}"/>
              </a:ext>
            </a:extLst>
          </p:cNvPr>
          <p:cNvSpPr/>
          <p:nvPr/>
        </p:nvSpPr>
        <p:spPr>
          <a:xfrm>
            <a:off x="12326329" y="6667500"/>
            <a:ext cx="3944944" cy="0"/>
          </a:xfrm>
          <a:prstGeom prst="line">
            <a:avLst/>
          </a:prstGeom>
          <a:ln w="485775" cap="flat">
            <a:solidFill>
              <a:srgbClr val="00BF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3800111-2A90-93A3-EEA5-B249DA9A2CC6}"/>
              </a:ext>
            </a:extLst>
          </p:cNvPr>
          <p:cNvSpPr txBox="1"/>
          <p:nvPr/>
        </p:nvSpPr>
        <p:spPr>
          <a:xfrm>
            <a:off x="1968244" y="6447412"/>
            <a:ext cx="5499356" cy="366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90113E"/>
                </a:solidFill>
                <a:latin typeface="Barlow"/>
                <a:ea typeface="Barlow"/>
                <a:cs typeface="Barlow"/>
                <a:sym typeface="Barlow"/>
              </a:rPr>
              <a:t>Launch and Improve Based on Feedback</a:t>
            </a:r>
            <a:endParaRPr lang="en-US" sz="2300" u="none">
              <a:solidFill>
                <a:srgbClr val="90113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47c7e4f-6959-434a-b33e-c010804fae0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B67A12BA99D74E90E066860C1923E0" ma:contentTypeVersion="12" ma:contentTypeDescription="Create a new document." ma:contentTypeScope="" ma:versionID="3e9f58c20e5cdb4c7cd2bc142c47a75c">
  <xsd:schema xmlns:xsd="http://www.w3.org/2001/XMLSchema" xmlns:xs="http://www.w3.org/2001/XMLSchema" xmlns:p="http://schemas.microsoft.com/office/2006/metadata/properties" xmlns:ns3="447c7e4f-6959-434a-b33e-c010804fae06" targetNamespace="http://schemas.microsoft.com/office/2006/metadata/properties" ma:root="true" ma:fieldsID="f3d71fb4140ddb444b9b1acd471a0800" ns3:_="">
    <xsd:import namespace="447c7e4f-6959-434a-b33e-c010804fae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c7e4f-6959-434a-b33e-c010804fae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1D5FA6-69BB-4347-BAB8-9BE0DCFF8218}">
  <ds:schemaRefs>
    <ds:schemaRef ds:uri="http://schemas.microsoft.com/office/2006/metadata/properties"/>
    <ds:schemaRef ds:uri="http://www.w3.org/2000/xmlns/"/>
    <ds:schemaRef ds:uri="447c7e4f-6959-434a-b33e-c010804fae06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B15544C-7B19-4E55-8F2C-CF012348FE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3A9E88-6D2C-4461-8905-DBDBE505C6E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47c7e4f-6959-434a-b33e-c010804fae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PLP Standard Pitch Deck Template</dc:title>
  <cp:lastModifiedBy>Kaliphile Papiyana</cp:lastModifiedBy>
  <cp:revision>1</cp:revision>
  <dcterms:created xsi:type="dcterms:W3CDTF">2006-08-16T00:00:00Z</dcterms:created>
  <dcterms:modified xsi:type="dcterms:W3CDTF">2025-07-10T20:45:21Z</dcterms:modified>
  <dc:identifier>DAGRQhOMgco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0x010100F3B67A12BA99D74E90E066860C1923E0</vt:lpwstr>
  </property>
</Properties>
</file>